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92" r:id="rId3"/>
    <p:sldId id="293" r:id="rId4"/>
    <p:sldId id="294" r:id="rId5"/>
    <p:sldId id="316" r:id="rId6"/>
    <p:sldId id="295" r:id="rId7"/>
    <p:sldId id="296" r:id="rId8"/>
    <p:sldId id="317" r:id="rId9"/>
    <p:sldId id="297" r:id="rId10"/>
    <p:sldId id="318" r:id="rId11"/>
    <p:sldId id="298" r:id="rId12"/>
    <p:sldId id="319" r:id="rId13"/>
    <p:sldId id="299" r:id="rId14"/>
    <p:sldId id="300" r:id="rId15"/>
    <p:sldId id="257" r:id="rId16"/>
    <p:sldId id="259" r:id="rId17"/>
    <p:sldId id="260" r:id="rId18"/>
    <p:sldId id="261" r:id="rId19"/>
    <p:sldId id="262" r:id="rId20"/>
    <p:sldId id="263" r:id="rId21"/>
    <p:sldId id="264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65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28" r:id="rId46"/>
    <p:sldId id="308" r:id="rId47"/>
    <p:sldId id="320" r:id="rId48"/>
    <p:sldId id="321" r:id="rId49"/>
    <p:sldId id="309" r:id="rId50"/>
    <p:sldId id="322" r:id="rId51"/>
    <p:sldId id="310" r:id="rId52"/>
    <p:sldId id="323" r:id="rId53"/>
    <p:sldId id="312" r:id="rId54"/>
    <p:sldId id="313" r:id="rId55"/>
    <p:sldId id="314" r:id="rId56"/>
    <p:sldId id="315" r:id="rId57"/>
    <p:sldId id="327" r:id="rId58"/>
    <p:sldId id="324" r:id="rId59"/>
    <p:sldId id="325" r:id="rId60"/>
    <p:sldId id="326" r:id="rId61"/>
    <p:sldId id="291" r:id="rId6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B0733-854F-41F7-B810-DDC1F76C3322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EAE5-BC82-4B15-B5CD-118603A95DC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22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EAE5-BC82-4B15-B5CD-118603A95DC7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82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7D57-256A-46F1-9B8E-511037E92064}" type="datetime1">
              <a:rPr lang="en-US"/>
              <a:pPr>
                <a:defRPr/>
              </a:pPr>
              <a:t>9/5/2017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8755-3C2C-4EE6-A5A5-6C996D8FD40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C695-5A12-4149-B25D-397391D32B09}" type="datetimeFigureOut">
              <a:rPr lang="es-MX" smtClean="0"/>
              <a:pPr/>
              <a:t>05/09/2017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905E-82F4-4359-8C5E-BA0A7B9F00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ccesibilidad" TargetMode="External"/><Relationship Id="rId2" Type="http://schemas.openxmlformats.org/officeDocument/2006/relationships/hyperlink" Target="http://es.wikipedia.org/wiki/Usuario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s.wikipedia.org/wiki/Usabilida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bnb.es/" TargetMode="External"/><Relationship Id="rId2" Type="http://schemas.openxmlformats.org/officeDocument/2006/relationships/hyperlink" Target="http://www.awwward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unterboots.com/es/es_es/" TargetMode="External"/><Relationship Id="rId5" Type="http://schemas.openxmlformats.org/officeDocument/2006/relationships/hyperlink" Target="http://waaark.com/" TargetMode="External"/><Relationship Id="rId4" Type="http://schemas.openxmlformats.org/officeDocument/2006/relationships/hyperlink" Target="http://www.nurturedigital.com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Organizaci%C3%B3n_Mundial_de_la_Salud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ibilidadweb.dlsi.ua.es/?menu=pautas-accesibilidad-contenido-web" TargetMode="External"/><Relationship Id="rId2" Type="http://schemas.openxmlformats.org/officeDocument/2006/relationships/hyperlink" Target="http://accesibilidadweb.dlsi.ua.es/?menu=como-se-logra" TargetMode="Externa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acceso.uv.es/accesibilidad/artics/01-acces-principios.htm" TargetMode="Externa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oftware" TargetMode="External"/><Relationship Id="rId2" Type="http://schemas.openxmlformats.org/officeDocument/2006/relationships/hyperlink" Target="http://es.wikipedia.org/wiki/Hardware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s.wikipedia.org/wiki/Dise%C3%B1o_gr%C3%A1fico" TargetMode="External"/><Relationship Id="rId4" Type="http://schemas.openxmlformats.org/officeDocument/2006/relationships/hyperlink" Target="http://es.wikipedia.org/wiki/Usabilidad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Experiencia_de_usuario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Experiencia_de_usuario" TargetMode="Externa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Experiencia_de_usuario" TargetMode="Externa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ainstitute.org/" TargetMode="External"/><Relationship Id="rId2" Type="http://schemas.openxmlformats.org/officeDocument/2006/relationships/hyperlink" Target="http://www.w3c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iainstitute.org/pg/about_us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/index.php?title=Ubicabilidad&amp;action=edit&amp;redlink=1" TargetMode="External"/><Relationship Id="rId2" Type="http://schemas.openxmlformats.org/officeDocument/2006/relationships/hyperlink" Target="http://es.wikipedia.org/wiki/Usabilidad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2946" name="Picture 2" descr="Resultado de imagen para creacion de blo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8196"/>
            <a:ext cx="9144000" cy="445980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s-MX" dirty="0" smtClean="0">
                <a:latin typeface="Arial Black" pitchFamily="34" charset="0"/>
              </a:rPr>
              <a:t>CURSO</a:t>
            </a:r>
            <a:endParaRPr lang="es-MX" dirty="0"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980728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latin typeface="Arial Black" pitchFamily="34" charset="0"/>
              </a:rPr>
              <a:t>CREACIÓN DE BLOGS</a:t>
            </a:r>
            <a:endParaRPr lang="es-MX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Arquitectura de la Información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 el fin de que la asimilación de contenidos por parte del </a:t>
            </a:r>
            <a:r>
              <a:rPr lang="es-MX" dirty="0" smtClean="0">
                <a:hlinkClick r:id="rId2" tooltip="Usuario"/>
              </a:rPr>
              <a:t>usuario</a:t>
            </a:r>
            <a:r>
              <a:rPr lang="es-MX" dirty="0" smtClean="0"/>
              <a:t> sea eficiente y efectiva, y para que el sitio sea </a:t>
            </a:r>
            <a:r>
              <a:rPr lang="es-MX" dirty="0" smtClean="0">
                <a:hlinkClick r:id="rId3" tooltip="Accesibilidad"/>
              </a:rPr>
              <a:t>accesible</a:t>
            </a:r>
            <a:r>
              <a:rPr lang="es-MX" dirty="0" smtClean="0"/>
              <a:t> y </a:t>
            </a:r>
            <a:r>
              <a:rPr lang="es-MX" dirty="0" smtClean="0">
                <a:hlinkClick r:id="rId4" tooltip="Usabilidad"/>
              </a:rPr>
              <a:t>usable</a:t>
            </a:r>
            <a:r>
              <a:rPr lang="es-MX" dirty="0" smtClean="0"/>
              <a:t>, la Arquitectura de la Información como proceso en general se encarga, durante el desarrollo, de definir: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Arquitectura de la Información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El objeto, propósito y fines </a:t>
            </a:r>
            <a:r>
              <a:rPr lang="es-MX" dirty="0" smtClean="0"/>
              <a:t>del sistema de información o sitio</a:t>
            </a:r>
          </a:p>
          <a:p>
            <a:r>
              <a:rPr lang="es-MX" b="1" dirty="0" smtClean="0"/>
              <a:t>La definición del público objetivo </a:t>
            </a:r>
            <a:r>
              <a:rPr lang="es-MX" dirty="0" smtClean="0"/>
              <a:t>y los estudios de la audiencia</a:t>
            </a:r>
          </a:p>
          <a:p>
            <a:r>
              <a:rPr lang="es-MX" b="1" dirty="0" smtClean="0"/>
              <a:t>La realización </a:t>
            </a:r>
            <a:r>
              <a:rPr lang="es-MX" dirty="0" smtClean="0"/>
              <a:t>de análisis competitivos</a:t>
            </a:r>
          </a:p>
          <a:p>
            <a:r>
              <a:rPr lang="es-MX" b="1" dirty="0" smtClean="0"/>
              <a:t>El diseño </a:t>
            </a:r>
            <a:r>
              <a:rPr lang="es-MX" dirty="0" smtClean="0"/>
              <a:t>de la interacción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Arquitectura de la Información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El diseño de la navegación</a:t>
            </a:r>
            <a:r>
              <a:rPr lang="es-MX" dirty="0" smtClean="0"/>
              <a:t>, esquemas de organización y </a:t>
            </a:r>
            <a:r>
              <a:rPr lang="es-MX" dirty="0" err="1" smtClean="0"/>
              <a:t>face</a:t>
            </a:r>
            <a:r>
              <a:rPr lang="es-MX" dirty="0" smtClean="0"/>
              <a:t> </a:t>
            </a:r>
            <a:r>
              <a:rPr lang="es-MX" dirty="0" smtClean="0"/>
              <a:t>de los contenidos</a:t>
            </a:r>
          </a:p>
          <a:p>
            <a:r>
              <a:rPr lang="es-MX" b="1" dirty="0" smtClean="0"/>
              <a:t>El etiquetado o rotulado </a:t>
            </a:r>
            <a:r>
              <a:rPr lang="es-MX" dirty="0" smtClean="0"/>
              <a:t>de los contenidos para acceder a la información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Arquitectura de la Información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La planificación</a:t>
            </a:r>
            <a:r>
              <a:rPr lang="es-MX" dirty="0" smtClean="0"/>
              <a:t>, gestión y desarrollo de contenidos</a:t>
            </a:r>
          </a:p>
          <a:p>
            <a:r>
              <a:rPr lang="es-MX" b="1" dirty="0" smtClean="0"/>
              <a:t>La facilidad de búsqueda </a:t>
            </a:r>
            <a:r>
              <a:rPr lang="es-MX" dirty="0" smtClean="0"/>
              <a:t>y el diseño de la interfaz de búsqueda</a:t>
            </a:r>
          </a:p>
          <a:p>
            <a:r>
              <a:rPr lang="es-MX" dirty="0" smtClean="0"/>
              <a:t>La </a:t>
            </a:r>
            <a:r>
              <a:rPr lang="es-MX" b="1" dirty="0" smtClean="0"/>
              <a:t>usabilidad</a:t>
            </a:r>
          </a:p>
          <a:p>
            <a:r>
              <a:rPr lang="es-MX" dirty="0" smtClean="0"/>
              <a:t>La </a:t>
            </a:r>
            <a:r>
              <a:rPr lang="es-MX" b="1" dirty="0" smtClean="0"/>
              <a:t>accesibilidad</a:t>
            </a:r>
          </a:p>
          <a:p>
            <a:r>
              <a:rPr lang="es-MX" dirty="0" smtClean="0"/>
              <a:t>El </a:t>
            </a:r>
            <a:r>
              <a:rPr lang="es-MX" b="1" dirty="0" err="1" smtClean="0"/>
              <a:t>feedback</a:t>
            </a:r>
            <a:r>
              <a:rPr lang="es-MX" b="1" dirty="0" smtClean="0"/>
              <a:t> </a:t>
            </a:r>
            <a:r>
              <a:rPr lang="es-MX" dirty="0" smtClean="0"/>
              <a:t>del resultado y los procesos de reingeniería del sitio</a:t>
            </a:r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960813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Arquitectura de la Información</a:t>
            </a:r>
            <a:endParaRPr lang="es-MX" b="1" dirty="0">
              <a:solidFill>
                <a:schemeClr val="accent6"/>
              </a:solidFill>
            </a:endParaRPr>
          </a:p>
        </p:txBody>
      </p:sp>
      <p:grpSp>
        <p:nvGrpSpPr>
          <p:cNvPr id="4" name="27 Grupo"/>
          <p:cNvGrpSpPr>
            <a:grpSpLocks/>
          </p:cNvGrpSpPr>
          <p:nvPr/>
        </p:nvGrpSpPr>
        <p:grpSpPr bwMode="auto">
          <a:xfrm>
            <a:off x="4286250" y="5394325"/>
            <a:ext cx="4643438" cy="677863"/>
            <a:chOff x="4286248" y="5395098"/>
            <a:chExt cx="4643470" cy="677108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8" y="5418582"/>
              <a:ext cx="571504" cy="58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20 CuadroTexto"/>
            <p:cNvSpPr txBox="1">
              <a:spLocks noChangeArrowheads="1"/>
            </p:cNvSpPr>
            <p:nvPr/>
          </p:nvSpPr>
          <p:spPr bwMode="auto">
            <a:xfrm>
              <a:off x="5000628" y="5395098"/>
              <a:ext cx="392909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altLang="es-MX" sz="1400">
                  <a:latin typeface="Calibri" pitchFamily="34" charset="0"/>
                </a:rPr>
                <a:t>La </a:t>
              </a:r>
              <a:r>
                <a:rPr lang="es-ES" altLang="es-MX" sz="1400" b="1">
                  <a:latin typeface="Calibri" pitchFamily="34" charset="0"/>
                </a:rPr>
                <a:t>ESTRATEGIA</a:t>
              </a:r>
              <a:r>
                <a:rPr lang="es-ES" altLang="es-MX" sz="1400">
                  <a:latin typeface="Calibri" pitchFamily="34" charset="0"/>
                </a:rPr>
                <a:t> es donde todo comienza.</a:t>
              </a:r>
            </a:p>
            <a:p>
              <a:r>
                <a:rPr lang="es-ES" altLang="es-MX" sz="1200">
                  <a:latin typeface="Calibri" pitchFamily="34" charset="0"/>
                </a:rPr>
                <a:t>¿Cuales son los objetivos del sitio web?</a:t>
              </a:r>
            </a:p>
            <a:p>
              <a:r>
                <a:rPr lang="es-ES" altLang="es-MX" sz="1200">
                  <a:latin typeface="Calibri" pitchFamily="34" charset="0"/>
                </a:rPr>
                <a:t>¿Cuáles son las necesidades de nuestros usuarios?</a:t>
              </a:r>
            </a:p>
          </p:txBody>
        </p:sp>
      </p:grpSp>
      <p:grpSp>
        <p:nvGrpSpPr>
          <p:cNvPr id="5" name="28 Grupo"/>
          <p:cNvGrpSpPr>
            <a:grpSpLocks/>
          </p:cNvGrpSpPr>
          <p:nvPr/>
        </p:nvGrpSpPr>
        <p:grpSpPr bwMode="auto">
          <a:xfrm>
            <a:off x="4286250" y="4465638"/>
            <a:ext cx="4857750" cy="688975"/>
            <a:chOff x="4286248" y="4466404"/>
            <a:chExt cx="4857752" cy="68779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248" y="4572008"/>
              <a:ext cx="582186" cy="58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22 CuadroTexto"/>
            <p:cNvSpPr txBox="1">
              <a:spLocks noChangeArrowheads="1"/>
            </p:cNvSpPr>
            <p:nvPr/>
          </p:nvSpPr>
          <p:spPr bwMode="auto">
            <a:xfrm>
              <a:off x="5000628" y="4466404"/>
              <a:ext cx="414337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altLang="es-MX" sz="1400">
                  <a:latin typeface="Calibri" pitchFamily="34" charset="0"/>
                </a:rPr>
                <a:t>El </a:t>
              </a:r>
              <a:r>
                <a:rPr lang="es-ES" altLang="es-MX" sz="1400" b="1">
                  <a:latin typeface="Calibri" pitchFamily="34" charset="0"/>
                </a:rPr>
                <a:t>ALCANCE</a:t>
              </a:r>
              <a:r>
                <a:rPr lang="es-ES" altLang="es-MX" sz="1400">
                  <a:latin typeface="Calibri" pitchFamily="34" charset="0"/>
                </a:rPr>
                <a:t> convierte la estrategia en requerimientos.</a:t>
              </a:r>
            </a:p>
            <a:p>
              <a:r>
                <a:rPr lang="es-ES" altLang="es-MX" sz="1200">
                  <a:latin typeface="Calibri" pitchFamily="34" charset="0"/>
                </a:rPr>
                <a:t>¿Qué elementos funcionales y de contenido se requieren para satisfacer a los usuarios?</a:t>
              </a:r>
            </a:p>
          </p:txBody>
        </p:sp>
      </p:grpSp>
      <p:grpSp>
        <p:nvGrpSpPr>
          <p:cNvPr id="8" name="29 Grupo"/>
          <p:cNvGrpSpPr>
            <a:grpSpLocks/>
          </p:cNvGrpSpPr>
          <p:nvPr/>
        </p:nvGrpSpPr>
        <p:grpSpPr bwMode="auto">
          <a:xfrm>
            <a:off x="4286250" y="3643313"/>
            <a:ext cx="4643438" cy="677862"/>
            <a:chOff x="4286248" y="3643314"/>
            <a:chExt cx="4643470" cy="677108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48" y="3714752"/>
              <a:ext cx="582186" cy="58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23 CuadroTexto"/>
            <p:cNvSpPr txBox="1">
              <a:spLocks noChangeArrowheads="1"/>
            </p:cNvSpPr>
            <p:nvPr/>
          </p:nvSpPr>
          <p:spPr bwMode="auto">
            <a:xfrm>
              <a:off x="5000628" y="3643314"/>
              <a:ext cx="392909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altLang="es-MX" sz="1400">
                  <a:latin typeface="Calibri" pitchFamily="34" charset="0"/>
                </a:rPr>
                <a:t>La </a:t>
              </a:r>
              <a:r>
                <a:rPr lang="es-ES" altLang="es-MX" sz="1400" b="1">
                  <a:latin typeface="Calibri" pitchFamily="34" charset="0"/>
                </a:rPr>
                <a:t>ESTRUCTURA</a:t>
              </a:r>
              <a:r>
                <a:rPr lang="es-ES" altLang="es-MX" sz="1400">
                  <a:latin typeface="Calibri" pitchFamily="34" charset="0"/>
                </a:rPr>
                <a:t> da forma al alcance.</a:t>
              </a:r>
            </a:p>
            <a:p>
              <a:r>
                <a:rPr lang="es-ES" altLang="es-MX" sz="1200">
                  <a:latin typeface="Calibri" pitchFamily="34" charset="0"/>
                </a:rPr>
                <a:t>¿Cómo están articuladas y se comportan entre sí las diferentes piezas del sitio web?</a:t>
              </a:r>
            </a:p>
          </p:txBody>
        </p:sp>
      </p:grpSp>
      <p:grpSp>
        <p:nvGrpSpPr>
          <p:cNvPr id="11" name="30 Grupo"/>
          <p:cNvGrpSpPr>
            <a:grpSpLocks/>
          </p:cNvGrpSpPr>
          <p:nvPr/>
        </p:nvGrpSpPr>
        <p:grpSpPr bwMode="auto">
          <a:xfrm>
            <a:off x="4286250" y="2786063"/>
            <a:ext cx="4643438" cy="677862"/>
            <a:chOff x="4286248" y="2786058"/>
            <a:chExt cx="4643470" cy="677108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248" y="2786058"/>
              <a:ext cx="587527" cy="592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24 CuadroTexto"/>
            <p:cNvSpPr txBox="1">
              <a:spLocks noChangeArrowheads="1"/>
            </p:cNvSpPr>
            <p:nvPr/>
          </p:nvSpPr>
          <p:spPr bwMode="auto">
            <a:xfrm>
              <a:off x="5000628" y="2786058"/>
              <a:ext cx="392909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altLang="es-MX" sz="1400" dirty="0">
                  <a:latin typeface="Calibri" pitchFamily="34" charset="0"/>
                </a:rPr>
                <a:t>El </a:t>
              </a:r>
              <a:r>
                <a:rPr lang="es-ES" altLang="es-MX" sz="1400" b="1" dirty="0">
                  <a:latin typeface="Calibri" pitchFamily="34" charset="0"/>
                </a:rPr>
                <a:t>ESQUELETO </a:t>
              </a:r>
              <a:r>
                <a:rPr lang="es-ES" altLang="es-MX" sz="1400" dirty="0">
                  <a:latin typeface="Calibri" pitchFamily="34" charset="0"/>
                </a:rPr>
                <a:t>hace la estructura concreta.</a:t>
              </a:r>
            </a:p>
            <a:p>
              <a:r>
                <a:rPr lang="es-ES" altLang="es-MX" sz="1200" dirty="0">
                  <a:latin typeface="Calibri" pitchFamily="34" charset="0"/>
                </a:rPr>
                <a:t>¿Que componentes permiten a los usuarios interactuar con el sitio web?</a:t>
              </a:r>
            </a:p>
          </p:txBody>
        </p:sp>
      </p:grpSp>
      <p:grpSp>
        <p:nvGrpSpPr>
          <p:cNvPr id="14" name="31 Grupo"/>
          <p:cNvGrpSpPr>
            <a:grpSpLocks/>
          </p:cNvGrpSpPr>
          <p:nvPr/>
        </p:nvGrpSpPr>
        <p:grpSpPr bwMode="auto">
          <a:xfrm>
            <a:off x="4286250" y="1785938"/>
            <a:ext cx="4643438" cy="587375"/>
            <a:chOff x="4286248" y="1785926"/>
            <a:chExt cx="4643470" cy="587527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6248" y="1785926"/>
              <a:ext cx="576845" cy="58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25 CuadroTexto"/>
            <p:cNvSpPr txBox="1">
              <a:spLocks noChangeArrowheads="1"/>
            </p:cNvSpPr>
            <p:nvPr/>
          </p:nvSpPr>
          <p:spPr bwMode="auto">
            <a:xfrm>
              <a:off x="5000628" y="1785926"/>
              <a:ext cx="392909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altLang="es-MX" sz="1400" dirty="0">
                  <a:latin typeface="Calibri" pitchFamily="34" charset="0"/>
                </a:rPr>
                <a:t>La </a:t>
              </a:r>
              <a:r>
                <a:rPr lang="es-ES" altLang="es-MX" sz="1400" b="1" dirty="0">
                  <a:latin typeface="Calibri" pitchFamily="34" charset="0"/>
                </a:rPr>
                <a:t>SUPERFICIE </a:t>
              </a:r>
              <a:r>
                <a:rPr lang="es-ES" altLang="es-MX" sz="1400" dirty="0">
                  <a:latin typeface="Calibri" pitchFamily="34" charset="0"/>
                </a:rPr>
                <a:t>reúne todo junto visualmente.</a:t>
              </a:r>
            </a:p>
            <a:p>
              <a:r>
                <a:rPr lang="es-ES" altLang="es-MX" sz="1200" dirty="0">
                  <a:latin typeface="Calibri" pitchFamily="34" charset="0"/>
                </a:rPr>
                <a:t>¿Cómo se ve y se siente el producto terminado?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ea typeface="Calibri"/>
                <a:cs typeface="Times New Roman"/>
              </a:rPr>
              <a:t>La Usabilidad es la medida </a:t>
            </a:r>
            <a:r>
              <a:rPr lang="es-MX" b="1" dirty="0">
                <a:ea typeface="Calibri"/>
                <a:cs typeface="Times New Roman"/>
              </a:rPr>
              <a:t>de la calidad de la experiencia que tiene un usuario </a:t>
            </a:r>
            <a:r>
              <a:rPr lang="es-MX" dirty="0">
                <a:ea typeface="Calibri"/>
                <a:cs typeface="Times New Roman"/>
              </a:rPr>
              <a:t>cuando interactúa con un producto o sistema. </a:t>
            </a:r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ea typeface="Calibri"/>
                <a:cs typeface="Times New Roman"/>
              </a:rPr>
              <a:t>[La Usabilidad se refiere al] grado en que un </a:t>
            </a:r>
            <a:r>
              <a:rPr lang="es-MX" b="1" dirty="0">
                <a:ea typeface="Calibri"/>
                <a:cs typeface="Times New Roman"/>
              </a:rPr>
              <a:t>producto puede ser usado por usuarios específicos para conseguir metas específicas </a:t>
            </a:r>
            <a:r>
              <a:rPr lang="es-MX" dirty="0">
                <a:ea typeface="Calibri"/>
                <a:cs typeface="Times New Roman"/>
              </a:rPr>
              <a:t>con efectividad, eficiencia y satisfacción dado un contexto específico de uso.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ea typeface="Calibri"/>
                <a:cs typeface="Times New Roman"/>
              </a:rPr>
              <a:t>Es importante indicar que la Usabilidad es una disciplina que nace en Estados Unidos y florece </a:t>
            </a:r>
            <a:r>
              <a:rPr lang="es-MX" b="1" dirty="0">
                <a:ea typeface="Calibri"/>
                <a:cs typeface="Times New Roman"/>
              </a:rPr>
              <a:t>gracias al desarrollo computacional, </a:t>
            </a:r>
            <a:r>
              <a:rPr lang="es-MX" dirty="0">
                <a:ea typeface="Calibri"/>
                <a:cs typeface="Times New Roman"/>
              </a:rPr>
              <a:t>consolidándose como una práctica habitual con la aparición de los Sitios Web en la década de los 90s.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ea typeface="Calibri"/>
                <a:cs typeface="Times New Roman"/>
              </a:rPr>
              <a:t>Adicionalmente se debe anotar que la palabra Usabilidad deriva del inglés </a:t>
            </a:r>
            <a:r>
              <a:rPr lang="es-MX" b="1" dirty="0" err="1">
                <a:ea typeface="Calibri"/>
                <a:cs typeface="Times New Roman"/>
              </a:rPr>
              <a:t>Usability</a:t>
            </a:r>
            <a:r>
              <a:rPr lang="es-MX" b="1" dirty="0">
                <a:ea typeface="Calibri"/>
                <a:cs typeface="Times New Roman"/>
              </a:rPr>
              <a:t>, cuya traducción más acertada es "facilidad y simplicidad de uso de un artículo u objeto". </a:t>
            </a:r>
            <a:r>
              <a:rPr lang="es-MX" dirty="0">
                <a:ea typeface="Calibri"/>
                <a:cs typeface="Times New Roman"/>
              </a:rPr>
              <a:t>Se ha considerado adecuado utilizar la palabra usabilidad con dicha traducción debido a que en idioma español no existen palabras que describan con tanta precisión este concepto. </a:t>
            </a:r>
            <a:endParaRPr lang="es-MX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Características Principales </a:t>
            </a:r>
            <a:r>
              <a:rPr lang="es-MX" dirty="0">
                <a:ea typeface="Calibri"/>
                <a:cs typeface="Times New Roman"/>
              </a:rPr>
              <a:t>de la Usabilidad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Planificación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dirty="0" smtClean="0"/>
              <a:t>Todo proyecto </a:t>
            </a:r>
            <a:r>
              <a:rPr lang="es-MX" sz="1800" b="1" dirty="0" smtClean="0"/>
              <a:t>debe comenzar por una correcta planificación</a:t>
            </a:r>
            <a:r>
              <a:rPr lang="es-MX" sz="1800" dirty="0" smtClean="0"/>
              <a:t>. En esta etapa se identifican los objetivos del sitio, así como las necesidades, requerimientos y objetivos de la audiencia potencial.</a:t>
            </a:r>
          </a:p>
          <a:p>
            <a:endParaRPr lang="es-MX" sz="1800" dirty="0" smtClean="0"/>
          </a:p>
          <a:p>
            <a:r>
              <a:rPr lang="es-MX" sz="1800" dirty="0" smtClean="0"/>
              <a:t>Confrontando esta información se definen los requerimientos del sitio web, entre los que podemos contar requerimientos técnicos </a:t>
            </a:r>
            <a:r>
              <a:rPr lang="es-MX" sz="1800" b="1" dirty="0" smtClean="0"/>
              <a:t>(back-</a:t>
            </a:r>
            <a:r>
              <a:rPr lang="es-MX" sz="1800" b="1" dirty="0" err="1" smtClean="0"/>
              <a:t>end</a:t>
            </a:r>
            <a:r>
              <a:rPr lang="es-MX" sz="1800" b="1" dirty="0" smtClean="0"/>
              <a:t> y </a:t>
            </a:r>
            <a:r>
              <a:rPr lang="es-MX" sz="1800" b="1" dirty="0" err="1" smtClean="0"/>
              <a:t>front-end</a:t>
            </a:r>
            <a:r>
              <a:rPr lang="es-MX" sz="1800" b="1" dirty="0" smtClean="0"/>
              <a:t>),</a:t>
            </a:r>
            <a:r>
              <a:rPr lang="es-MX" sz="1800" dirty="0" smtClean="0"/>
              <a:t> recursos humanos y perfiles profesionales necesarios, y adecuación del presupuesto disponible.</a:t>
            </a:r>
          </a:p>
          <a:p>
            <a:endParaRPr lang="es-MX" sz="1800" dirty="0" smtClean="0"/>
          </a:p>
          <a:p>
            <a:r>
              <a:rPr lang="es-MX" sz="1800" dirty="0" smtClean="0"/>
              <a:t>Se trata, pues, de establecer un equilibrio entre </a:t>
            </a:r>
            <a:r>
              <a:rPr lang="es-MX" sz="1800" b="1" dirty="0" smtClean="0"/>
              <a:t>lo que puede ofertar el proveedor y lo que necesita el usuario. </a:t>
            </a:r>
            <a:r>
              <a:rPr lang="es-MX" sz="1800" dirty="0" smtClean="0"/>
              <a:t>El sitio web - sus contenidos y diseño - debe cumplir precisamente este cometido: servir de medio para la consecución de objetivos por parte de proveedor y usuario.</a:t>
            </a:r>
            <a:endParaRPr lang="es-MX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Facilidad de aprendizaje</a:t>
            </a:r>
            <a:r>
              <a:rPr lang="es-MX" dirty="0">
                <a:ea typeface="Calibri"/>
                <a:cs typeface="Times New Roman"/>
              </a:rPr>
              <a:t>: define en cuánto tiempo un usuario, que nunca ha visto una interfaz, puede aprender a usarla bien y realizar operaciones básicas.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Facilidad y Eficiencia de uso</a:t>
            </a:r>
            <a:r>
              <a:rPr lang="es-MX" dirty="0">
                <a:ea typeface="Calibri"/>
                <a:cs typeface="Times New Roman"/>
              </a:rPr>
              <a:t>: determina la rapidez con que se pueden desarrollar las tareas, una vez que se ha aprendido a usar el sistema.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Facilidad de recordar cómo funciona</a:t>
            </a:r>
            <a:r>
              <a:rPr lang="es-MX" dirty="0">
                <a:ea typeface="Calibri"/>
                <a:cs typeface="Times New Roman"/>
              </a:rPr>
              <a:t>: se refiere a la capacidad de recordar las características y forma de uso de un sistema para volver a utilizarlo a futuro.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Frecuencia y gravedad de errores</a:t>
            </a:r>
            <a:r>
              <a:rPr lang="es-MX" dirty="0">
                <a:ea typeface="Calibri"/>
                <a:cs typeface="Times New Roman"/>
              </a:rPr>
              <a:t>: plantea la ayuda que se le entrega a los usuarios para apoyarlos cuando deban enfrentar los errores que cometen al usar el sistema.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Satisfacción subjetiva</a:t>
            </a:r>
            <a:r>
              <a:rPr lang="es-MX" dirty="0">
                <a:ea typeface="Calibri"/>
                <a:cs typeface="Times New Roman"/>
              </a:rPr>
              <a:t>: indica lo satisfechos que quedan los usuarios cuando han empleado el sistema, gracias a la facilidad y simplicidad de uso de sus pantallas.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ea typeface="Calibri"/>
                <a:cs typeface="Times New Roman"/>
              </a:rPr>
              <a:t>A estos acercamientos simultáneos al de la Usabilidad el autor los denomina </a:t>
            </a:r>
            <a:r>
              <a:rPr lang="es-MX" b="1" dirty="0">
                <a:ea typeface="Calibri"/>
                <a:cs typeface="Times New Roman"/>
              </a:rPr>
              <a:t>las Facetas de la Experiencia del Usuario</a:t>
            </a:r>
            <a:r>
              <a:rPr lang="es-MX" dirty="0">
                <a:ea typeface="Calibri"/>
                <a:cs typeface="Times New Roman"/>
              </a:rPr>
              <a:t>, y corresponden a los siguientes: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ea typeface="Calibri"/>
                <a:cs typeface="Times New Roman"/>
              </a:rPr>
              <a:t> 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Útil: </a:t>
            </a:r>
            <a:r>
              <a:rPr lang="es-MX" dirty="0">
                <a:ea typeface="Calibri"/>
                <a:cs typeface="Times New Roman"/>
              </a:rPr>
              <a:t>es necesario preguntarnos si nuestros productos y sistemas son útiles, y aplicar nuestro conocimiento para definir soluciones innovadoras que apoyan la utilidad.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Usable:</a:t>
            </a:r>
            <a:r>
              <a:rPr lang="es-MX" dirty="0">
                <a:ea typeface="Calibri"/>
                <a:cs typeface="Times New Roman"/>
              </a:rPr>
              <a:t> corresponde a la facilidad de uso o Usabilidad sigue siendo un aspecto fundamental, necesario pero no suficiente, por lo que se debe complementar con las demás facetas.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Deseable:</a:t>
            </a:r>
            <a:r>
              <a:rPr lang="es-MX" dirty="0">
                <a:ea typeface="Calibri"/>
                <a:cs typeface="Times New Roman"/>
              </a:rPr>
              <a:t> si bien los sitios deben ser eficientes, en particular con el uso de medios ms complejos (imágenes, sonidos, animaciones), esto se debe equilibrar con los demás valores del diseño emocional.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err="1">
                <a:ea typeface="Calibri"/>
                <a:cs typeface="Times New Roman"/>
              </a:rPr>
              <a:t>Encontrable</a:t>
            </a:r>
            <a:r>
              <a:rPr lang="es-MX" b="1" dirty="0">
                <a:ea typeface="Calibri"/>
                <a:cs typeface="Times New Roman"/>
              </a:rPr>
              <a:t>:</a:t>
            </a:r>
            <a:r>
              <a:rPr lang="es-MX" dirty="0">
                <a:ea typeface="Calibri"/>
                <a:cs typeface="Times New Roman"/>
              </a:rPr>
              <a:t> los Sitios Web deben ser navegables y permitir que los usuarios puedan encontrar lo que necesitan.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Planificación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400" dirty="0" smtClean="0"/>
              <a:t>El diseñador </a:t>
            </a:r>
            <a:r>
              <a:rPr lang="es-MX" sz="2400" b="1" dirty="0" smtClean="0"/>
              <a:t>debe obtener información precisa tanto de las necesidades y objetivos del proveedor como del usuario</a:t>
            </a:r>
            <a:r>
              <a:rPr lang="es-MX" sz="2400" dirty="0" smtClean="0"/>
              <a:t>. En el primer caso, mediante entrevistas y reuniones con los responsables del sitio, será relativamente fácil obtener dicha información. Más dificultoso, pero al mismo tiempo más importante, es obtener esta información del usuario: Qué necesita, cuáles son sus objetivos, cómo se comporta y actúa, cuál será el contexto de uso y cómo afectará a la interacción, experiencia y conocimientos previos,...</a:t>
            </a:r>
          </a:p>
          <a:p>
            <a:endParaRPr lang="es-MX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Accesible</a:t>
            </a:r>
            <a:r>
              <a:rPr lang="es-MX" dirty="0">
                <a:ea typeface="Calibri"/>
                <a:cs typeface="Times New Roman"/>
              </a:rPr>
              <a:t>: los sitios Web deben ser accesibles a las personas con discapacidades (más de 10% de la población). Para los Sitios Web de Gobierno ya es un requisito normativo.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Creíble</a:t>
            </a:r>
            <a:r>
              <a:rPr lang="es-MX" dirty="0">
                <a:ea typeface="Calibri"/>
                <a:cs typeface="Times New Roman"/>
              </a:rPr>
              <a:t>: la credibilidad es uno de los factores más importantes de tener en cuenta y por ello se deben revisar los elementos de diseño que afectan la confianza que nos tienen los usuarios.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Valioso</a:t>
            </a:r>
            <a:r>
              <a:rPr lang="es-MX" dirty="0">
                <a:ea typeface="Calibri"/>
                <a:cs typeface="Times New Roman"/>
              </a:rPr>
              <a:t>: las facetas ayudan a determinar los aspectos que llevan a que nuestros sitios ofrezcan valor para nuestros usuarios.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6"/>
                </a:solidFill>
                <a:ea typeface="Calibri"/>
                <a:cs typeface="Times New Roman"/>
              </a:rPr>
              <a:t>Jakob </a:t>
            </a:r>
            <a:r>
              <a:rPr lang="es-MX" b="1" dirty="0" err="1">
                <a:solidFill>
                  <a:schemeClr val="accent6"/>
                </a:solidFill>
                <a:ea typeface="Calibri"/>
                <a:cs typeface="Times New Roman"/>
              </a:rPr>
              <a:t>Nielsen</a:t>
            </a:r>
            <a:r>
              <a:rPr lang="es-MX" b="1" dirty="0">
                <a:solidFill>
                  <a:schemeClr val="accent6"/>
                </a:solidFill>
                <a:ea typeface="Calibri"/>
                <a:cs typeface="Times New Roman"/>
              </a:rPr>
              <a:t> </a:t>
            </a:r>
            <a:endParaRPr lang="es-MX" b="1" dirty="0">
              <a:solidFill>
                <a:schemeClr val="accent6"/>
              </a:solidFill>
            </a:endParaRPr>
          </a:p>
        </p:txBody>
      </p:sp>
      <p:pic>
        <p:nvPicPr>
          <p:cNvPr id="4" name="Picture 2" descr="http://www.braintive.com/wp-content/uploads/2011/06/jakob_niels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29076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alaidedurand.files.wordpress.com/2012/04/no-me-hagas-pen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7496175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a typeface="Calibri"/>
                <a:cs typeface="Times New Roman"/>
              </a:rPr>
              <a:t>Entre otros aspectos</a:t>
            </a:r>
            <a:r>
              <a:rPr lang="es-MX" dirty="0">
                <a:ea typeface="Calibri"/>
                <a:cs typeface="Times New Roman"/>
              </a:rPr>
              <a:t>, sus consejos principales para mejorar la usabilidad de un Sitio Web son: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2800" b="1" dirty="0">
                <a:ea typeface="Calibri"/>
                <a:cs typeface="Times New Roman"/>
              </a:rPr>
              <a:t>Aclarar el propósito del sitio: </a:t>
            </a:r>
            <a:r>
              <a:rPr lang="es-MX" sz="2800" dirty="0">
                <a:ea typeface="Calibri"/>
                <a:cs typeface="Times New Roman"/>
              </a:rPr>
              <a:t>se refiere a que desde la primera mirada, el usuario tenga claro quién hace el sitio y cuál es el alcance del mismo.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2800" b="1" dirty="0">
                <a:ea typeface="Calibri"/>
                <a:cs typeface="Times New Roman"/>
              </a:rPr>
              <a:t>Ayudar a los usuarios a encontrar lo que buscan: </a:t>
            </a:r>
            <a:r>
              <a:rPr lang="es-MX" sz="2800" dirty="0">
                <a:ea typeface="Calibri"/>
                <a:cs typeface="Times New Roman"/>
              </a:rPr>
              <a:t>ofrecer una buena organización de información con énfasis en los mensajes principales y sistemas de búsqueda adecuados.</a:t>
            </a:r>
          </a:p>
          <a:p>
            <a:endParaRPr lang="es-MX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ea typeface="Calibri"/>
                <a:cs typeface="Times New Roman"/>
              </a:rPr>
              <a:t>Mostrar el contenido del sitio</a:t>
            </a:r>
            <a:r>
              <a:rPr lang="es-MX" dirty="0">
                <a:ea typeface="Calibri"/>
                <a:cs typeface="Times New Roman"/>
              </a:rPr>
              <a:t>: consiste en mostrar los contenidos de manera clara para evitar </a:t>
            </a:r>
            <a:r>
              <a:rPr lang="es-MX" dirty="0" err="1">
                <a:ea typeface="Calibri"/>
                <a:cs typeface="Times New Roman"/>
              </a:rPr>
              <a:t>clicks</a:t>
            </a:r>
            <a:r>
              <a:rPr lang="es-MX" dirty="0">
                <a:ea typeface="Calibri"/>
                <a:cs typeface="Times New Roman"/>
              </a:rPr>
              <a:t> innecesarios, mostrando temas anteriores que hayan sido destacados.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ea typeface="Calibri"/>
                <a:cs typeface="Times New Roman"/>
              </a:rPr>
              <a:t>Diseño para mejorar Interacción, no para definirla</a:t>
            </a:r>
            <a:r>
              <a:rPr lang="es-MX" dirty="0">
                <a:ea typeface="Calibri"/>
                <a:cs typeface="Times New Roman"/>
              </a:rPr>
              <a:t>: tener como meta que el diseño coopere con la información, más que competir con ella.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  <a:ea typeface="Calibri"/>
                <a:cs typeface="Times New Roman"/>
              </a:rPr>
              <a:t>La Usabilidad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ea typeface="Calibri"/>
                <a:cs typeface="Times New Roman"/>
              </a:rPr>
              <a:t>Un segundo autor de importancia es </a:t>
            </a:r>
            <a:r>
              <a:rPr lang="es-MX" b="1" dirty="0">
                <a:ea typeface="Calibri"/>
                <a:cs typeface="Times New Roman"/>
              </a:rPr>
              <a:t>Steve </a:t>
            </a:r>
            <a:r>
              <a:rPr lang="es-MX" b="1" dirty="0" err="1">
                <a:ea typeface="Calibri"/>
                <a:cs typeface="Times New Roman"/>
              </a:rPr>
              <a:t>Krug</a:t>
            </a:r>
            <a:r>
              <a:rPr lang="es-MX" b="1" dirty="0">
                <a:ea typeface="Calibri"/>
                <a:cs typeface="Times New Roman"/>
              </a:rPr>
              <a:t> </a:t>
            </a:r>
            <a:r>
              <a:rPr lang="es-MX" dirty="0">
                <a:ea typeface="Calibri"/>
                <a:cs typeface="Times New Roman"/>
              </a:rPr>
              <a:t>consultor en Usabilidad cuyo libro "</a:t>
            </a:r>
            <a:r>
              <a:rPr lang="es-MX" dirty="0" err="1">
                <a:ea typeface="Calibri"/>
                <a:cs typeface="Times New Roman"/>
              </a:rPr>
              <a:t>Don't</a:t>
            </a:r>
            <a:r>
              <a:rPr lang="es-MX" dirty="0">
                <a:ea typeface="Calibri"/>
                <a:cs typeface="Times New Roman"/>
              </a:rPr>
              <a:t> </a:t>
            </a:r>
            <a:r>
              <a:rPr lang="es-MX" dirty="0" err="1">
                <a:ea typeface="Calibri"/>
                <a:cs typeface="Times New Roman"/>
              </a:rPr>
              <a:t>make</a:t>
            </a:r>
            <a:r>
              <a:rPr lang="es-MX" dirty="0">
                <a:ea typeface="Calibri"/>
                <a:cs typeface="Times New Roman"/>
              </a:rPr>
              <a:t> me </a:t>
            </a:r>
            <a:r>
              <a:rPr lang="es-MX" dirty="0" err="1">
                <a:ea typeface="Calibri"/>
                <a:cs typeface="Times New Roman"/>
              </a:rPr>
              <a:t>think</a:t>
            </a:r>
            <a:r>
              <a:rPr lang="es-MX" dirty="0">
                <a:ea typeface="Calibri"/>
                <a:cs typeface="Times New Roman"/>
              </a:rPr>
              <a:t>" ("No me hagas pensar" - 2000) </a:t>
            </a:r>
            <a:endParaRPr lang="es-MX" dirty="0"/>
          </a:p>
        </p:txBody>
      </p:sp>
      <p:pic>
        <p:nvPicPr>
          <p:cNvPr id="4" name="Picture 2" descr="http://www.rafabernabeu.com/blog/wp-content/uploads/2012/12/no-me-hagas-pen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419179"/>
            <a:ext cx="3168352" cy="3438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4819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8"/>
          </a:xfrm>
        </p:spPr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t="3300" b="4720"/>
          <a:stretch>
            <a:fillRect/>
          </a:stretch>
        </p:blipFill>
        <p:spPr bwMode="auto">
          <a:xfrm>
            <a:off x="0" y="188913"/>
            <a:ext cx="914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584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8"/>
          </a:xfrm>
        </p:spPr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 t="3333" b="2544"/>
          <a:stretch>
            <a:fillRect/>
          </a:stretch>
        </p:blipFill>
        <p:spPr bwMode="auto">
          <a:xfrm>
            <a:off x="0" y="188913"/>
            <a:ext cx="90582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Planificación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La respuesta a estas preguntas se resuelve </a:t>
            </a:r>
            <a:r>
              <a:rPr lang="es-MX" sz="2800" b="1" dirty="0" smtClean="0"/>
              <a:t>estudiando a la audiencia </a:t>
            </a:r>
            <a:r>
              <a:rPr lang="es-MX" sz="2800" dirty="0" smtClean="0"/>
              <a:t>a través de métodos de indagación. Éstos engloban métodos de aproximación contextual, estudios de campo o etnográficos, métodos de aproximación por grupos y métodos de aproximación individual (encuestas, cuestionarios y entrevistas). Cuanto más conozcamos a la audiencia, más adaptado será el diseño y más satisfactoria la experiencia del usuario final.</a:t>
            </a:r>
          </a:p>
          <a:p>
            <a:endParaRPr lang="es-MX" sz="2800" dirty="0" smtClean="0"/>
          </a:p>
          <a:p>
            <a:endParaRPr lang="es-MX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6867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8"/>
          </a:xfrm>
        </p:spPr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36868" name="Picture 2" descr="http://www.societicbusinessonline.com/wp-content/uploads/2013/10/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18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smtClean="0"/>
          </a:p>
        </p:txBody>
      </p:sp>
      <p:sp>
        <p:nvSpPr>
          <p:cNvPr id="37891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8"/>
          </a:xfrm>
        </p:spPr>
        <p:txBody>
          <a:bodyPr/>
          <a:lstStyle/>
          <a:p>
            <a:endParaRPr lang="es-MX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575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8915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8"/>
          </a:xfrm>
        </p:spPr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 t="3810" b="3928"/>
          <a:stretch>
            <a:fillRect/>
          </a:stretch>
        </p:blipFill>
        <p:spPr bwMode="auto">
          <a:xfrm>
            <a:off x="0" y="765175"/>
            <a:ext cx="9072563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9939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8"/>
          </a:xfrm>
        </p:spPr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 t="3041" b="2881"/>
          <a:stretch>
            <a:fillRect/>
          </a:stretch>
        </p:blipFill>
        <p:spPr bwMode="auto">
          <a:xfrm>
            <a:off x="0" y="57308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4096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8"/>
          </a:xfrm>
        </p:spPr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 t="3041" b="2881"/>
          <a:stretch>
            <a:fillRect/>
          </a:stretch>
        </p:blipFill>
        <p:spPr bwMode="auto">
          <a:xfrm>
            <a:off x="0" y="619125"/>
            <a:ext cx="914400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362075"/>
          </a:xfrm>
        </p:spPr>
        <p:txBody>
          <a:bodyPr>
            <a:normAutofit/>
          </a:bodyPr>
          <a:lstStyle/>
          <a:p>
            <a:r>
              <a:rPr lang="es-MX" sz="1400" dirty="0">
                <a:hlinkClick r:id="rId2"/>
              </a:rPr>
              <a:t>Los </a:t>
            </a:r>
            <a:r>
              <a:rPr lang="es-MX" sz="1400" dirty="0" err="1">
                <a:hlinkClick r:id="rId2"/>
              </a:rPr>
              <a:t>Awwwards</a:t>
            </a:r>
            <a:r>
              <a:rPr lang="es-MX" sz="1400" dirty="0"/>
              <a:t> </a:t>
            </a:r>
            <a:r>
              <a:rPr lang="es-MX" sz="1400" b="0" dirty="0"/>
              <a:t>son unos de los premios más importantes del mundo online en la actualidad y se otorgan a las mejores páginas web de Internet de todo el planeta. Y te preguntarás, con los cientos de miles de sitios que hay hoy en día, ¿qué es para ellos “la mejor página web”? Pues es una combinación de 4 elementos: un buen diseño, una buena usabilidad (o diseño UX), mucha creatividad y buen contenido. </a:t>
            </a:r>
            <a:endParaRPr lang="es-MX" sz="1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3645024"/>
            <a:ext cx="7772400" cy="1500187"/>
          </a:xfrm>
        </p:spPr>
        <p:txBody>
          <a:bodyPr/>
          <a:lstStyle/>
          <a:p>
            <a:r>
              <a:rPr lang="es-MX" dirty="0" smtClean="0">
                <a:hlinkClick r:id="rId3"/>
              </a:rPr>
              <a:t>https://www.airbnb.es/</a:t>
            </a:r>
            <a:endParaRPr lang="es-MX" dirty="0" smtClean="0"/>
          </a:p>
          <a:p>
            <a:r>
              <a:rPr lang="es-MX" dirty="0" smtClean="0">
                <a:hlinkClick r:id="rId4"/>
              </a:rPr>
              <a:t>http://www.nurturedigital.com/</a:t>
            </a:r>
            <a:endParaRPr lang="es-MX" dirty="0" smtClean="0"/>
          </a:p>
          <a:p>
            <a:r>
              <a:rPr lang="es-MX" dirty="0" smtClean="0">
                <a:hlinkClick r:id="rId5"/>
              </a:rPr>
              <a:t>http://waaark.com/</a:t>
            </a:r>
            <a:endParaRPr lang="es-MX" dirty="0" smtClean="0"/>
          </a:p>
          <a:p>
            <a:r>
              <a:rPr lang="es-MX" dirty="0" smtClean="0">
                <a:hlinkClick r:id="rId6"/>
              </a:rPr>
              <a:t>https://www.hunterboots.com/es/es_es/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accent6"/>
                </a:solidFill>
              </a:rPr>
              <a:t>Accesibilidad</a:t>
            </a:r>
            <a:endParaRPr lang="es-ES_tradnl" b="1" dirty="0" smtClean="0">
              <a:solidFill>
                <a:schemeClr val="accent6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98475" y="1700808"/>
            <a:ext cx="7556500" cy="4144963"/>
          </a:xfrm>
        </p:spPr>
        <p:txBody>
          <a:bodyPr/>
          <a:lstStyle/>
          <a:p>
            <a:pPr eaLnBrk="1" hangingPunct="1"/>
            <a:r>
              <a:rPr lang="es-ES" dirty="0"/>
              <a:t>La </a:t>
            </a:r>
            <a:r>
              <a:rPr lang="es-ES" dirty="0">
                <a:hlinkClick r:id="rId2" tooltip="Organización Mundial de la Salud"/>
              </a:rPr>
              <a:t>Organización Mundial de la Salud</a:t>
            </a:r>
            <a:r>
              <a:rPr lang="es-ES" dirty="0"/>
              <a:t> (OMS) recoge en sus informes un total de 600 millones de personas con discapacidad. El acceso de estas personas a la tecnología debe tenerse en cuenta en la construcción de una sociedad igualitaria</a:t>
            </a:r>
            <a:r>
              <a:rPr lang="es-E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02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Accesibilidad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</a:t>
            </a:r>
            <a:r>
              <a:rPr lang="es-MX" b="1" dirty="0" smtClean="0"/>
              <a:t>accesibilidad web</a:t>
            </a:r>
            <a:r>
              <a:rPr lang="es-MX" dirty="0" smtClean="0"/>
              <a:t> tiene como objetivo lograr que las páginas web sean utilizables por el máximo número de personas, independientemente de sus conocimientos o capacidades personales e independientemente de las características técnicas del equipo utilizado para acceder a la Web. </a:t>
            </a:r>
            <a:endParaRPr lang="en-US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Accesibilidad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Para </a:t>
            </a:r>
            <a:r>
              <a:rPr lang="es-MX" dirty="0" smtClean="0">
                <a:hlinkClick r:id="rId2"/>
              </a:rPr>
              <a:t>lograr la accesibilidad</a:t>
            </a:r>
            <a:r>
              <a:rPr lang="es-MX" dirty="0" smtClean="0"/>
              <a:t>, se han desarrollado diferentes </a:t>
            </a:r>
            <a:r>
              <a:rPr lang="es-MX" dirty="0" smtClean="0">
                <a:hlinkClick r:id="rId3"/>
              </a:rPr>
              <a:t>pautas</a:t>
            </a:r>
            <a:r>
              <a:rPr lang="es-MX" dirty="0" smtClean="0"/>
              <a:t> o guías que explican cómo se tienen que crear las páginas web para que sean accesibles. </a:t>
            </a:r>
            <a:r>
              <a:rPr lang="en-US" dirty="0" smtClean="0"/>
              <a:t>.</a:t>
            </a:r>
            <a:endParaRPr lang="es-ES_tradnl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6"/>
                </a:solidFill>
              </a:rPr>
              <a:t>Cómo se logra la accesibilidad </a:t>
            </a:r>
            <a:r>
              <a:rPr lang="es-MX" b="1" dirty="0" smtClean="0">
                <a:solidFill>
                  <a:schemeClr val="accent6"/>
                </a:solidFill>
              </a:rPr>
              <a:t>web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Para </a:t>
            </a:r>
            <a:r>
              <a:rPr lang="es-MX" dirty="0"/>
              <a:t>lograr la accesibilidad web hay que ser conscientes de que no todos los usuarios acceden a la Web con los mismos </a:t>
            </a:r>
            <a:r>
              <a:rPr lang="es-MX" dirty="0" smtClean="0"/>
              <a:t>medios </a:t>
            </a:r>
            <a:r>
              <a:rPr lang="es-MX" dirty="0"/>
              <a:t>técnicos y que </a:t>
            </a:r>
            <a:r>
              <a:rPr lang="es-MX" b="1" dirty="0"/>
              <a:t>no todos los usuarios son capaces de percibir correctamente </a:t>
            </a:r>
            <a:r>
              <a:rPr lang="es-MX" dirty="0"/>
              <a:t>todos los contenidos publicados en la Web. </a:t>
            </a:r>
          </a:p>
        </p:txBody>
      </p:sp>
    </p:spTree>
    <p:extLst>
      <p:ext uri="{BB962C8B-B14F-4D97-AF65-F5344CB8AC3E}">
        <p14:creationId xmlns:p14="http://schemas.microsoft.com/office/powerpoint/2010/main" val="62158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Planificación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Como se puede ver, la etapa de planificación se basa casi completamente en la recogida, </a:t>
            </a:r>
            <a:r>
              <a:rPr lang="es-MX" b="1" dirty="0" smtClean="0"/>
              <a:t>análisis y ordenación de toda la información </a:t>
            </a:r>
            <a:r>
              <a:rPr lang="es-MX" dirty="0" smtClean="0"/>
              <a:t>posible, con el objetivo de tener una base sólida sobre la que poder tomar decisiones de diseño en las siguientes etapas del proceso.</a:t>
            </a:r>
            <a:endParaRPr lang="es-MX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Accesibilidad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Esta idea se resume en </a:t>
            </a:r>
            <a:r>
              <a:rPr lang="es-MX" dirty="0" smtClean="0">
                <a:hlinkClick r:id="rId2"/>
              </a:rPr>
              <a:t>los dos principios básicos del diseño web accesible</a:t>
            </a:r>
            <a:r>
              <a:rPr lang="es-MX" dirty="0" smtClean="0"/>
              <a:t>: </a:t>
            </a:r>
          </a:p>
          <a:p>
            <a:r>
              <a:rPr lang="es-MX" b="1" dirty="0" smtClean="0"/>
              <a:t>crea páginas que se transformen correctamente</a:t>
            </a:r>
            <a:r>
              <a:rPr lang="es-MX" dirty="0" smtClean="0"/>
              <a:t> y</a:t>
            </a:r>
          </a:p>
          <a:p>
            <a:r>
              <a:rPr lang="es-MX" b="1" dirty="0" smtClean="0"/>
              <a:t>ofrece el contenido de manera comprensible para facilitar la navegación por el sitio web</a:t>
            </a:r>
            <a:r>
              <a:rPr lang="es-MX" dirty="0" smtClean="0"/>
              <a:t>.</a:t>
            </a:r>
          </a:p>
          <a:p>
            <a:r>
              <a:rPr lang="es-MX" b="1" dirty="0" smtClean="0"/>
              <a:t>Video Ejemplo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6"/>
                </a:solidFill>
              </a:rPr>
              <a:t>Experiencia </a:t>
            </a:r>
            <a:r>
              <a:rPr lang="es-ES" b="1" dirty="0">
                <a:solidFill>
                  <a:schemeClr val="accent6"/>
                </a:solidFill>
              </a:rPr>
              <a:t>de usuario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b="1" dirty="0"/>
              <a:t>experiencia de usuario</a:t>
            </a:r>
            <a:r>
              <a:rPr lang="es-ES" dirty="0"/>
              <a:t> es el conjunto de factores y elementos relativos a la interacción del usuario, con un entorno o dispositivo concretos, cuyo resultado es la generación de una percepción positiva o negativa de dicho servicio, producto o dispositivo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7017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b="1" dirty="0" smtClean="0"/>
              <a:t>experiencia de usuario</a:t>
            </a:r>
            <a:r>
              <a:rPr lang="es-ES" dirty="0" smtClean="0"/>
              <a:t> depende no sólo de los factores relativos al diseño (</a:t>
            </a:r>
            <a:r>
              <a:rPr lang="es-ES" dirty="0" smtClean="0">
                <a:hlinkClick r:id="rId2" tooltip="Hardware"/>
              </a:rPr>
              <a:t>hardware</a:t>
            </a:r>
            <a:r>
              <a:rPr lang="es-ES" dirty="0" smtClean="0"/>
              <a:t>, </a:t>
            </a:r>
            <a:r>
              <a:rPr lang="es-ES" dirty="0" smtClean="0">
                <a:hlinkClick r:id="rId3" tooltip="Software"/>
              </a:rPr>
              <a:t>software</a:t>
            </a:r>
            <a:r>
              <a:rPr lang="es-ES" dirty="0" smtClean="0"/>
              <a:t>, </a:t>
            </a:r>
            <a:r>
              <a:rPr lang="es-ES" dirty="0" smtClean="0">
                <a:hlinkClick r:id="rId4" tooltip="Usabilidad"/>
              </a:rPr>
              <a:t>usabilidad</a:t>
            </a:r>
            <a:r>
              <a:rPr lang="es-ES" dirty="0" smtClean="0"/>
              <a:t>, diseño de interacción, accesibilidad, </a:t>
            </a:r>
            <a:r>
              <a:rPr lang="es-ES" dirty="0" smtClean="0">
                <a:hlinkClick r:id="rId5" tooltip="Diseño gráfico"/>
              </a:rPr>
              <a:t>diseño gráfico</a:t>
            </a:r>
            <a:r>
              <a:rPr lang="es-ES" dirty="0" smtClean="0"/>
              <a:t> y visual, calidad de los contenidos, </a:t>
            </a:r>
            <a:r>
              <a:rPr lang="es-ES" dirty="0" err="1" smtClean="0"/>
              <a:t>buscabilidad</a:t>
            </a:r>
            <a:r>
              <a:rPr lang="es-ES" dirty="0" smtClean="0"/>
              <a:t> o </a:t>
            </a:r>
            <a:r>
              <a:rPr lang="es-ES" dirty="0" err="1" smtClean="0"/>
              <a:t>encontrabilidad</a:t>
            </a:r>
            <a:r>
              <a:rPr lang="es-ES" dirty="0" smtClean="0"/>
              <a:t>, utilidad, </a:t>
            </a:r>
            <a:r>
              <a:rPr lang="es-ES" dirty="0" err="1" smtClean="0"/>
              <a:t>etc</a:t>
            </a:r>
            <a:r>
              <a:rPr lang="es-ES" dirty="0" smtClean="0"/>
              <a:t>) sino además de aspectos relativos a las emociones, sentimientos, construcción y transmisión de la marca, confiabilidad del producto, etc.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/>
                </a:solidFill>
              </a:rPr>
              <a:t>Experiencia </a:t>
            </a:r>
            <a:r>
              <a:rPr lang="es-ES" b="1" dirty="0">
                <a:solidFill>
                  <a:schemeClr val="accent6"/>
                </a:solidFill>
              </a:rPr>
              <a:t>de usuario</a:t>
            </a:r>
            <a:endParaRPr lang="es-MX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6"/>
                </a:solidFill>
              </a:rPr>
              <a:t>Experiencia de usuario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Uno de los problemas del funcionamiento de las páginas web, para Steve </a:t>
            </a:r>
            <a:r>
              <a:rPr lang="es-ES" sz="2800" dirty="0" err="1"/>
              <a:t>Krug</a:t>
            </a:r>
            <a:r>
              <a:rPr lang="es-ES" sz="2800" dirty="0"/>
              <a:t>, es que </a:t>
            </a:r>
            <a:r>
              <a:rPr lang="es-ES" sz="2800" b="1" dirty="0"/>
              <a:t>la gente no averigua el funcionamiento de las cosas,</a:t>
            </a:r>
            <a:r>
              <a:rPr lang="es-ES" sz="2800" dirty="0"/>
              <a:t> sino que se las arregla por sí solos, lo que se aleja a la intención de un diseñador web. Eso sucede porque para la "gran mayoría carece de importancia el llegar a entender el funcionamiento de las cosas en tanto podamos usarlas. Y no hace falta de la inteligencia, sino a la escasez de cuidado y atención".</a:t>
            </a:r>
            <a:r>
              <a:rPr lang="es-ES" sz="2800" baseline="30000" dirty="0">
                <a:hlinkClick r:id="rId2"/>
              </a:rPr>
              <a:t>[3]</a:t>
            </a:r>
            <a:endParaRPr lang="es-ES" sz="2800" dirty="0"/>
          </a:p>
          <a:p>
            <a:endParaRPr lang="es-MX" sz="2800" dirty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83650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6"/>
                </a:solidFill>
              </a:rPr>
              <a:t>Diseño de </a:t>
            </a:r>
            <a:r>
              <a:rPr lang="es-ES" b="1" dirty="0" smtClean="0">
                <a:solidFill>
                  <a:schemeClr val="accent6"/>
                </a:solidFill>
              </a:rPr>
              <a:t>interacción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 smtClean="0"/>
              <a:t>Es </a:t>
            </a:r>
            <a:r>
              <a:rPr lang="es-ES" sz="2400" dirty="0"/>
              <a:t>el proceso de </a:t>
            </a:r>
            <a:r>
              <a:rPr lang="es-ES" sz="2400" b="1" dirty="0"/>
              <a:t>generar y evaluar productos, sistemas o dispositivos que cumplan con el objetivo </a:t>
            </a:r>
            <a:r>
              <a:rPr lang="es-ES" sz="2400" dirty="0"/>
              <a:t>para el que fueron diseñados, y que apoyen las actividades que la gente realiza en su trabajo y en su vida diaria.</a:t>
            </a:r>
            <a:r>
              <a:rPr lang="es-ES" sz="2400" baseline="30000" dirty="0">
                <a:hlinkClick r:id="rId2"/>
              </a:rPr>
              <a:t>[7]</a:t>
            </a:r>
            <a:endParaRPr lang="es-ES" sz="2400" dirty="0"/>
          </a:p>
          <a:p>
            <a:r>
              <a:rPr lang="es-ES" sz="2400" dirty="0"/>
              <a:t>También es la técnica por la cual se producen interfaces adecuadas entre el ser humano y los sistemas automatizados, con el fin de:</a:t>
            </a:r>
          </a:p>
          <a:p>
            <a:r>
              <a:rPr lang="es-ES" sz="2400" dirty="0"/>
              <a:t>Mejorar su eficiencia</a:t>
            </a:r>
          </a:p>
          <a:p>
            <a:r>
              <a:rPr lang="es-ES" sz="2400" dirty="0"/>
              <a:t>Disminuir la curva de aprendizaje</a:t>
            </a:r>
          </a:p>
          <a:p>
            <a:r>
              <a:rPr lang="es-ES" sz="2400" dirty="0"/>
              <a:t>Eliminar barreras en la frontera hombre-máquina.</a:t>
            </a:r>
            <a:r>
              <a:rPr lang="es-ES" sz="2400" baseline="30000" dirty="0">
                <a:hlinkClick r:id="rId2"/>
              </a:rPr>
              <a:t>[8]</a:t>
            </a:r>
            <a:endParaRPr lang="es-ES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87727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6"/>
                </a:solidFill>
              </a:rPr>
              <a:t>Diseño de interacción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/>
              <a:t>El diseño de interacción tiene como objetivo </a:t>
            </a:r>
            <a:r>
              <a:rPr lang="es-ES" sz="2400" b="1" dirty="0"/>
              <a:t>presentar a los usuarios de los artefactos experiencias útiles, satisfactorias y usables, </a:t>
            </a:r>
            <a:r>
              <a:rPr lang="es-ES" sz="2400" dirty="0"/>
              <a:t>es necesario conocer las acciones a través de las cuales cumple su cometido y los elementos implicados durante su desarrollo. El diseño de interacción cumple estas actividades:</a:t>
            </a:r>
          </a:p>
          <a:p>
            <a:r>
              <a:rPr lang="es-ES" sz="2400" dirty="0"/>
              <a:t>Identificación de las necesidades y establecimiento de requisitos.</a:t>
            </a:r>
          </a:p>
          <a:p>
            <a:r>
              <a:rPr lang="es-ES" sz="2400" dirty="0"/>
              <a:t>Desarrollo de bocetos.</a:t>
            </a:r>
          </a:p>
          <a:p>
            <a:r>
              <a:rPr lang="es-ES" sz="2400" dirty="0"/>
              <a:t>Construcción de prototipos.</a:t>
            </a:r>
          </a:p>
          <a:p>
            <a:r>
              <a:rPr lang="es-ES" sz="2400" dirty="0"/>
              <a:t>Evaluación de los resultados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19811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6"/>
                </a:solidFill>
              </a:rPr>
              <a:t>Diseño de interacción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/>
              <a:t>Mediante la realización de estas actividades el diseño de interacción investiga, </a:t>
            </a:r>
            <a:r>
              <a:rPr lang="es-ES" sz="2400" b="1" dirty="0"/>
              <a:t>propone y evalúa el desempeño </a:t>
            </a:r>
            <a:r>
              <a:rPr lang="es-ES" sz="2400" dirty="0"/>
              <a:t>de los artefactos en relación a sus usuarios.</a:t>
            </a:r>
            <a:r>
              <a:rPr lang="es-ES" sz="2400" baseline="30000" dirty="0">
                <a:hlinkClick r:id="rId2"/>
              </a:rPr>
              <a:t>[9]</a:t>
            </a:r>
            <a:endParaRPr lang="es-ES" sz="2400" dirty="0"/>
          </a:p>
          <a:p>
            <a:r>
              <a:rPr lang="es-ES" sz="2400" dirty="0"/>
              <a:t>Por otro lado, quien lleva a cabo el diseño de interacción es un profesional que trabaja para definir cómo tiene que funcionar el producto para que sea útil y usable. Para conseguirlo, debe diseñar el producto desde el punto de vista del usuario, no desde el punto de vista técnico ni artístico</a:t>
            </a:r>
            <a:r>
              <a:rPr lang="es-ES" sz="2400" b="1" dirty="0"/>
              <a:t>. El diseñador de interacción debe interiorizar y entender los objetivos, tareas, necesidades y deseos</a:t>
            </a:r>
            <a:r>
              <a:rPr lang="es-ES" sz="2400" dirty="0"/>
              <a:t> que los usuarios tienen cuando están usando el producto.</a:t>
            </a:r>
            <a:r>
              <a:rPr lang="es-ES" sz="2400" baseline="30000" dirty="0">
                <a:hlinkClick r:id="rId2"/>
              </a:rPr>
              <a:t>[10]</a:t>
            </a:r>
            <a:endParaRPr lang="es-ES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476665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PARA QUÉ UN BLOG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Seguro que muchos se habrán preguntado sobre la </a:t>
            </a:r>
            <a:r>
              <a:rPr lang="es-MX" sz="2800" b="1" dirty="0" smtClean="0"/>
              <a:t>viabilidad de crear y mantener su propio blog en una red cada vez dominada por las grandes redes sociales.</a:t>
            </a:r>
            <a:r>
              <a:rPr lang="es-MX" sz="2800" dirty="0" smtClean="0"/>
              <a:t> Sin embargo, me atrevo a decir que los blogs están más vivos que nunca y que Facebook, Twitter, Google+ y las demás, lo único que han hecho </a:t>
            </a:r>
            <a:r>
              <a:rPr lang="es-MX" sz="2800" b="1" dirty="0" smtClean="0"/>
              <a:t>es potenciarlos</a:t>
            </a:r>
            <a:r>
              <a:rPr lang="es-MX" sz="2800" dirty="0" smtClean="0"/>
              <a:t>: llevar el contenido a mucha más gente, conseguir más específicos lectores, establecer relaciones con otros </a:t>
            </a:r>
            <a:r>
              <a:rPr lang="es-MX" sz="2800" i="1" dirty="0" err="1" smtClean="0"/>
              <a:t>bloggers</a:t>
            </a:r>
            <a:r>
              <a:rPr lang="es-MX" sz="2800" dirty="0" smtClean="0"/>
              <a:t> de una manera más sencilla, obtener más y mejores comentarios, etc.</a:t>
            </a:r>
          </a:p>
          <a:p>
            <a:endParaRPr lang="es-MX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6"/>
                </a:solidFill>
              </a:rPr>
              <a:t>1.- </a:t>
            </a:r>
            <a:r>
              <a:rPr lang="es-MX" b="1" dirty="0" err="1" smtClean="0">
                <a:solidFill>
                  <a:schemeClr val="accent6"/>
                </a:solidFill>
              </a:rPr>
              <a:t>WordPress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42" name="Picture 2" descr="plataformas para blogs: Word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552728" cy="493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6"/>
                </a:solidFill>
              </a:rPr>
              <a:t>2.- </a:t>
            </a:r>
            <a:r>
              <a:rPr lang="es-MX" b="1" dirty="0" err="1" smtClean="0">
                <a:solidFill>
                  <a:schemeClr val="accent6"/>
                </a:solidFill>
              </a:rPr>
              <a:t>Blogger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 descr="plataformas para blogs: Blog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56631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Arquitectura de la Información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La arquitectura de la Información (AI)</a:t>
            </a:r>
            <a:r>
              <a:rPr lang="es-MX" dirty="0" smtClean="0"/>
              <a:t> es la disciplina y arte encargada del estudio, análisis, organización, disposición y estructuración de la información en espacios de información, y de la selección y presentación de los datos en los sistemas de información interactivos y no interactivos.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3.- </a:t>
            </a:r>
            <a:r>
              <a:rPr lang="es-MX" b="1" dirty="0" err="1" smtClean="0">
                <a:solidFill>
                  <a:schemeClr val="accent6"/>
                </a:solidFill>
              </a:rPr>
              <a:t>Wix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plataformas para blogs: W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89852" cy="522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AHORA SI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9600" b="1" dirty="0" smtClean="0">
                <a:solidFill>
                  <a:srgbClr val="FFC000"/>
                </a:solidFill>
              </a:rPr>
              <a:t>A CONSTRUIR NUESTRO BLOG</a:t>
            </a:r>
            <a:endParaRPr lang="es-MX" sz="9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Arquitectura de la Información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relación con la </a:t>
            </a:r>
            <a:r>
              <a:rPr lang="es-MX" dirty="0" err="1" smtClean="0">
                <a:hlinkClick r:id="rId2"/>
              </a:rPr>
              <a:t>World</a:t>
            </a:r>
            <a:r>
              <a:rPr lang="es-MX" dirty="0" smtClean="0">
                <a:hlinkClick r:id="rId2"/>
              </a:rPr>
              <a:t> </a:t>
            </a:r>
            <a:r>
              <a:rPr lang="es-MX" dirty="0" err="1" smtClean="0">
                <a:hlinkClick r:id="rId2"/>
              </a:rPr>
              <a:t>Wide</a:t>
            </a:r>
            <a:r>
              <a:rPr lang="es-MX" dirty="0" smtClean="0">
                <a:hlinkClick r:id="rId2"/>
              </a:rPr>
              <a:t> Web</a:t>
            </a:r>
            <a:r>
              <a:rPr lang="es-MX" dirty="0" smtClean="0"/>
              <a:t>, el </a:t>
            </a:r>
            <a:r>
              <a:rPr lang="es-MX" dirty="0" err="1" smtClean="0">
                <a:hlinkClick r:id="rId3"/>
              </a:rPr>
              <a:t>Information</a:t>
            </a:r>
            <a:r>
              <a:rPr lang="es-MX" dirty="0" smtClean="0">
                <a:hlinkClick r:id="rId3"/>
              </a:rPr>
              <a:t> </a:t>
            </a:r>
            <a:r>
              <a:rPr lang="es-MX" dirty="0" err="1" smtClean="0">
                <a:hlinkClick r:id="rId3"/>
              </a:rPr>
              <a:t>Architecture</a:t>
            </a:r>
            <a:r>
              <a:rPr lang="es-MX" dirty="0" smtClean="0">
                <a:hlinkClick r:id="rId3"/>
              </a:rPr>
              <a:t> </a:t>
            </a:r>
            <a:r>
              <a:rPr lang="es-MX" dirty="0" err="1" smtClean="0">
                <a:hlinkClick r:id="rId3"/>
              </a:rPr>
              <a:t>Institute</a:t>
            </a:r>
            <a:r>
              <a:rPr lang="es-MX" dirty="0" smtClean="0"/>
              <a:t> define la </a:t>
            </a:r>
            <a:r>
              <a:rPr lang="es-MX" dirty="0" smtClean="0">
                <a:hlinkClick r:id="rId4"/>
              </a:rPr>
              <a:t>Arquitectura de la Información</a:t>
            </a:r>
            <a:r>
              <a:rPr lang="es-MX" dirty="0" smtClean="0"/>
              <a:t> como:</a:t>
            </a:r>
          </a:p>
          <a:p>
            <a:r>
              <a:rPr lang="es-MX" dirty="0" smtClean="0"/>
              <a:t>1. </a:t>
            </a:r>
            <a:r>
              <a:rPr lang="es-MX" b="1" dirty="0" smtClean="0"/>
              <a:t>El diseño estructural </a:t>
            </a:r>
            <a:r>
              <a:rPr lang="es-MX" dirty="0" smtClean="0"/>
              <a:t>en entornos de información compartida.</a:t>
            </a:r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Arquitectura de la Información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2. </a:t>
            </a:r>
            <a:r>
              <a:rPr lang="es-MX" b="1" dirty="0" smtClean="0"/>
              <a:t>El arte y la ciencia de organizar y rotular </a:t>
            </a:r>
            <a:r>
              <a:rPr lang="es-MX" dirty="0" smtClean="0"/>
              <a:t>sitios web, intranets, comunidades en línea y software para promover la </a:t>
            </a:r>
            <a:r>
              <a:rPr lang="es-MX" dirty="0" smtClean="0">
                <a:hlinkClick r:id="rId2" tooltip="Usabilidad"/>
              </a:rPr>
              <a:t>usabilidad</a:t>
            </a:r>
            <a:r>
              <a:rPr lang="es-MX" dirty="0" smtClean="0"/>
              <a:t> y la </a:t>
            </a:r>
            <a:r>
              <a:rPr lang="es-MX" dirty="0" err="1" smtClean="0">
                <a:hlinkClick r:id="rId3" tooltip="Ubicabilidad (aún no redactado)"/>
              </a:rPr>
              <a:t>ubicabilidad</a:t>
            </a:r>
            <a:r>
              <a:rPr lang="es-MX" dirty="0" smtClean="0"/>
              <a:t> (la característica de ser encontrado a través de las búsquedas en Internet).</a:t>
            </a:r>
          </a:p>
          <a:p>
            <a:r>
              <a:rPr lang="es-MX" dirty="0" smtClean="0"/>
              <a:t>3. Una comunidad emergente </a:t>
            </a:r>
            <a:r>
              <a:rPr lang="es-MX" b="1" dirty="0" smtClean="0"/>
              <a:t>orientada a aplicar al entorno digital </a:t>
            </a:r>
            <a:r>
              <a:rPr lang="es-MX" dirty="0" smtClean="0"/>
              <a:t>los principios del diseño y la arquitectura.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6"/>
                </a:solidFill>
              </a:rPr>
              <a:t>Arquitectura de la Información</a:t>
            </a: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</a:t>
            </a:r>
            <a:r>
              <a:rPr lang="es-MX" b="1" dirty="0" smtClean="0"/>
              <a:t>"arquitectura de la información" </a:t>
            </a:r>
            <a:r>
              <a:rPr lang="es-MX" dirty="0" smtClean="0"/>
              <a:t>es un proceso interactivo, transversal, que se da a lo largo de todo el diseño del sitio y en cada una de sus fases, para asegurarse de que los objetivos de su producción y del desarrollo de la interfaz </a:t>
            </a:r>
            <a:r>
              <a:rPr lang="es-MX" b="1" dirty="0" smtClean="0"/>
              <a:t>se cumplen de manera efectiva.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2230</Words>
  <Application>Microsoft Office PowerPoint</Application>
  <PresentationFormat>Presentación en pantalla (4:3)</PresentationFormat>
  <Paragraphs>147</Paragraphs>
  <Slides>61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6" baseType="lpstr">
      <vt:lpstr>Arial</vt:lpstr>
      <vt:lpstr>Arial Black</vt:lpstr>
      <vt:lpstr>Calibri</vt:lpstr>
      <vt:lpstr>Times New Roman</vt:lpstr>
      <vt:lpstr>Tema de Office</vt:lpstr>
      <vt:lpstr>CURSO</vt:lpstr>
      <vt:lpstr>Planificación</vt:lpstr>
      <vt:lpstr>Planificación</vt:lpstr>
      <vt:lpstr>Planificación</vt:lpstr>
      <vt:lpstr>Planificación</vt:lpstr>
      <vt:lpstr>Arquitectura de la Información</vt:lpstr>
      <vt:lpstr>Arquitectura de la Información</vt:lpstr>
      <vt:lpstr>Arquitectura de la Información</vt:lpstr>
      <vt:lpstr>Arquitectura de la Información</vt:lpstr>
      <vt:lpstr>Arquitectura de la Información</vt:lpstr>
      <vt:lpstr>Arquitectura de la Información</vt:lpstr>
      <vt:lpstr>Arquitectura de la Información</vt:lpstr>
      <vt:lpstr>Arquitectura de la Información</vt:lpstr>
      <vt:lpstr>Arquitectura de la Información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La Usabilidad</vt:lpstr>
      <vt:lpstr>Presentación de PowerPoint</vt:lpstr>
      <vt:lpstr>La Usabilidad</vt:lpstr>
      <vt:lpstr>La Usabilidad</vt:lpstr>
      <vt:lpstr>La Usabilidad</vt:lpstr>
      <vt:lpstr>La Usabilidad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Awwwards son unos de los premios más importantes del mundo online en la actualidad y se otorgan a las mejores páginas web de Internet de todo el planeta. Y te preguntarás, con los cientos de miles de sitios que hay hoy en día, ¿qué es para ellos “la mejor página web”? Pues es una combinación de 4 elementos: un buen diseño, una buena usabilidad (o diseño UX), mucha creatividad y buen contenido. </vt:lpstr>
      <vt:lpstr>Accesibilidad</vt:lpstr>
      <vt:lpstr>Accesibilidad</vt:lpstr>
      <vt:lpstr>Accesibilidad</vt:lpstr>
      <vt:lpstr>Cómo se logra la accesibilidad web</vt:lpstr>
      <vt:lpstr>Accesibilidad</vt:lpstr>
      <vt:lpstr>Experiencia de usuario</vt:lpstr>
      <vt:lpstr>Experiencia de usuario</vt:lpstr>
      <vt:lpstr>Experiencia de usuario</vt:lpstr>
      <vt:lpstr>Diseño de interacción</vt:lpstr>
      <vt:lpstr>Diseño de interacción</vt:lpstr>
      <vt:lpstr>Diseño de interacción</vt:lpstr>
      <vt:lpstr>PARA QUÉ UN BLOG</vt:lpstr>
      <vt:lpstr>1.- WordPress</vt:lpstr>
      <vt:lpstr>2.- Blogger</vt:lpstr>
      <vt:lpstr>3.- Wix</vt:lpstr>
      <vt:lpstr>AHORA SI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Rosy Veloz</dc:creator>
  <cp:lastModifiedBy>Informatica</cp:lastModifiedBy>
  <cp:revision>24</cp:revision>
  <dcterms:created xsi:type="dcterms:W3CDTF">2017-08-19T03:08:04Z</dcterms:created>
  <dcterms:modified xsi:type="dcterms:W3CDTF">2017-09-05T17:34:13Z</dcterms:modified>
</cp:coreProperties>
</file>